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
      <p:font typeface="Merriweather"/>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regular.fntdata"/><Relationship Id="rId25" Type="http://schemas.openxmlformats.org/officeDocument/2006/relationships/font" Target="fonts/Roboto-boldItalic.fntdata"/><Relationship Id="rId28" Type="http://schemas.openxmlformats.org/officeDocument/2006/relationships/font" Target="fonts/Merriweather-italic.fntdata"/><Relationship Id="rId27" Type="http://schemas.openxmlformats.org/officeDocument/2006/relationships/font" Target="fonts/Merriweather-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1b93f1150a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1b93f1150a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27eacdad0f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27eacdad0f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27eacdad0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27eacdad0f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1ba41b2c3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1ba41b2c3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1ba41b2c3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1ba41b2c3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27eacdad0f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27eacdad0f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1ba41b2c3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1ba41b2c3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27eacdad0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27eacdad0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1ba41b2c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1ba41b2c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1ba41b2c33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1ba41b2c33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27eacdad0f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27eacdad0f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27eacdad0f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27eacdad0f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27eacdad0f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27eacdad0f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27eacdad0f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27eacdad0f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27eacdad0f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27eacdad0f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Explore Hoboken</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Ryan Clark, Ryan Chin, Andrew Narvaez, Matthew Hullstrung, Roshan Narma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Iterations</a:t>
            </a:r>
            <a:endParaRPr/>
          </a:p>
        </p:txBody>
      </p:sp>
      <p:sp>
        <p:nvSpPr>
          <p:cNvPr id="122" name="Google Shape;122;p2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400"/>
              <a:t>Iteration 3</a:t>
            </a:r>
            <a:endParaRPr b="1" sz="1400"/>
          </a:p>
          <a:p>
            <a:pPr indent="0" lvl="0" marL="0" rtl="0" algn="l">
              <a:spcBef>
                <a:spcPts val="1200"/>
              </a:spcBef>
              <a:spcAft>
                <a:spcPts val="1200"/>
              </a:spcAft>
              <a:buNone/>
            </a:pPr>
            <a:r>
              <a:rPr lang="en"/>
              <a:t>We </a:t>
            </a:r>
            <a:r>
              <a:rPr lang="en"/>
              <a:t>received</a:t>
            </a:r>
            <a:r>
              <a:rPr lang="en"/>
              <a:t> much </a:t>
            </a:r>
            <a:r>
              <a:rPr lang="en"/>
              <a:t>better feedback on this version from our 8 testers. These testers included the 5 that saw the previous version, along with 3 more participants to get both perspectives of new and old perspectives. </a:t>
            </a:r>
            <a:r>
              <a:rPr lang="en"/>
              <a:t>We decided to make some changes to help give more haptic feedback feel. </a:t>
            </a:r>
            <a:r>
              <a:rPr lang="en"/>
              <a:t>For example, when hovering over options, they would grow larger. We also made things more centralized to be drawn easier to the eye. We made the website look more professional with backgrounds, rounded edges, and a nicer grid system. </a:t>
            </a:r>
            <a:endParaRPr/>
          </a:p>
        </p:txBody>
      </p:sp>
      <p:pic>
        <p:nvPicPr>
          <p:cNvPr id="123" name="Google Shape;123;p22"/>
          <p:cNvPicPr preferRelativeResize="0"/>
          <p:nvPr/>
        </p:nvPicPr>
        <p:blipFill>
          <a:blip r:embed="rId3">
            <a:alphaModFix/>
          </a:blip>
          <a:stretch>
            <a:fillRect/>
          </a:stretch>
        </p:blipFill>
        <p:spPr>
          <a:xfrm>
            <a:off x="170650" y="1184575"/>
            <a:ext cx="3988626" cy="1562547"/>
          </a:xfrm>
          <a:prstGeom prst="rect">
            <a:avLst/>
          </a:prstGeom>
          <a:noFill/>
          <a:ln>
            <a:noFill/>
          </a:ln>
        </p:spPr>
      </p:pic>
      <p:pic>
        <p:nvPicPr>
          <p:cNvPr id="124" name="Google Shape;124;p22"/>
          <p:cNvPicPr preferRelativeResize="0"/>
          <p:nvPr/>
        </p:nvPicPr>
        <p:blipFill rotWithShape="1">
          <a:blip r:embed="rId4">
            <a:alphaModFix/>
          </a:blip>
          <a:srcRect b="0" l="0" r="0" t="21297"/>
          <a:stretch/>
        </p:blipFill>
        <p:spPr>
          <a:xfrm>
            <a:off x="170663" y="3035600"/>
            <a:ext cx="3988602" cy="13082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a:t>
            </a:r>
            <a:endParaRPr/>
          </a:p>
        </p:txBody>
      </p:sp>
      <p:sp>
        <p:nvSpPr>
          <p:cNvPr id="130" name="Google Shape;130;p23"/>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See README file on the GitHub repository for the YouTube link of a demo of our site!</a:t>
            </a:r>
            <a:endParaRPr/>
          </a:p>
          <a:p>
            <a:pPr indent="0" lvl="0" marL="0" rtl="0" algn="l">
              <a:spcBef>
                <a:spcPts val="1200"/>
              </a:spcBef>
              <a:spcAft>
                <a:spcPts val="1200"/>
              </a:spcAft>
              <a:buNone/>
            </a:pPr>
            <a:r>
              <a:rPr lang="en"/>
              <a:t>https://github.com/Andrewnar/Explore_Hoboken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Reviews of Design - PAR</a:t>
            </a:r>
            <a:endParaRPr/>
          </a:p>
          <a:p>
            <a:pPr indent="0" lvl="0" marL="0" rtl="0" algn="l">
              <a:spcBef>
                <a:spcPts val="0"/>
              </a:spcBef>
              <a:spcAft>
                <a:spcPts val="0"/>
              </a:spcAft>
              <a:buNone/>
            </a:pPr>
            <a:r>
              <a:rPr lang="en"/>
              <a:t>Simplicity review</a:t>
            </a:r>
            <a:endParaRPr/>
          </a:p>
          <a:p>
            <a:pPr indent="0" lvl="0" marL="0" rtl="0" algn="l">
              <a:spcBef>
                <a:spcPts val="0"/>
              </a:spcBef>
              <a:spcAft>
                <a:spcPts val="0"/>
              </a:spcAft>
              <a:buNone/>
            </a:pPr>
            <a:r>
              <a:rPr lang="en"/>
              <a:t>Accessibility review</a:t>
            </a:r>
            <a:endParaRPr/>
          </a:p>
        </p:txBody>
      </p:sp>
      <p:sp>
        <p:nvSpPr>
          <p:cNvPr id="136" name="Google Shape;136;p2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project has been following the ideas of PAR by using bubbles around each event for grouping. We removed unnecessary information from the screen when searching, only showing images and the titles. We attempted to simplify sections by only displaying important information, to not overwhelm the user. </a:t>
            </a:r>
            <a:endParaRPr/>
          </a:p>
          <a:p>
            <a:pPr indent="0" lvl="0" marL="0" rtl="0" algn="l">
              <a:spcBef>
                <a:spcPts val="1200"/>
              </a:spcBef>
              <a:spcAft>
                <a:spcPts val="0"/>
              </a:spcAft>
              <a:buNone/>
            </a:pPr>
            <a:r>
              <a:rPr lang="en"/>
              <a:t>Our display now properly works on smaller screens like smartphones, and scales appropriately. Our users liked our final changes, and commented mostly on the professional feel and the </a:t>
            </a:r>
            <a:r>
              <a:rPr lang="en"/>
              <a:t>quick and easy search, simplifying the product down to the important sections without extras.</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Heuristic Evaluation</a:t>
            </a:r>
            <a:endParaRPr/>
          </a:p>
          <a:p>
            <a:pPr indent="0" lvl="0" marL="0" rtl="0" algn="l">
              <a:spcBef>
                <a:spcPts val="0"/>
              </a:spcBef>
              <a:spcAft>
                <a:spcPts val="0"/>
              </a:spcAft>
              <a:buNone/>
            </a:pPr>
            <a:r>
              <a:rPr lang="en"/>
              <a:t>(Kessel)</a:t>
            </a:r>
            <a:endParaRPr/>
          </a:p>
        </p:txBody>
      </p:sp>
      <p:sp>
        <p:nvSpPr>
          <p:cNvPr id="142" name="Google Shape;142;p2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Simple Dialogue: yes</a:t>
            </a:r>
            <a:endParaRPr/>
          </a:p>
          <a:p>
            <a:pPr indent="0" lvl="0" marL="0" rtl="0" algn="l">
              <a:spcBef>
                <a:spcPts val="1200"/>
              </a:spcBef>
              <a:spcAft>
                <a:spcPts val="0"/>
              </a:spcAft>
              <a:buNone/>
            </a:pPr>
            <a:r>
              <a:rPr lang="en"/>
              <a:t>Speak User’s Language: English Language for Hoboken</a:t>
            </a:r>
            <a:endParaRPr/>
          </a:p>
          <a:p>
            <a:pPr indent="0" lvl="0" marL="0" rtl="0" algn="l">
              <a:spcBef>
                <a:spcPts val="1200"/>
              </a:spcBef>
              <a:spcAft>
                <a:spcPts val="0"/>
              </a:spcAft>
              <a:buNone/>
            </a:pPr>
            <a:r>
              <a:rPr lang="en"/>
              <a:t>Minimize user’s memory: does not store user’s data</a:t>
            </a:r>
            <a:endParaRPr/>
          </a:p>
          <a:p>
            <a:pPr indent="0" lvl="0" marL="0" rtl="0" algn="l">
              <a:spcBef>
                <a:spcPts val="1200"/>
              </a:spcBef>
              <a:spcAft>
                <a:spcPts val="0"/>
              </a:spcAft>
              <a:buNone/>
            </a:pPr>
            <a:r>
              <a:rPr lang="en"/>
              <a:t>Consistency: yes</a:t>
            </a:r>
            <a:endParaRPr/>
          </a:p>
          <a:p>
            <a:pPr indent="0" lvl="0" marL="0" rtl="0" algn="l">
              <a:spcBef>
                <a:spcPts val="1200"/>
              </a:spcBef>
              <a:spcAft>
                <a:spcPts val="0"/>
              </a:spcAft>
              <a:buNone/>
            </a:pPr>
            <a:r>
              <a:rPr lang="en"/>
              <a:t>Feedback: haptic-like feedback with enlarging size when hovered over</a:t>
            </a:r>
            <a:endParaRPr/>
          </a:p>
          <a:p>
            <a:pPr indent="0" lvl="0" marL="0" rtl="0" algn="l">
              <a:spcBef>
                <a:spcPts val="1200"/>
              </a:spcBef>
              <a:spcAft>
                <a:spcPts val="0"/>
              </a:spcAft>
              <a:buNone/>
            </a:pPr>
            <a:r>
              <a:rPr lang="en"/>
              <a:t>Clearly</a:t>
            </a:r>
            <a:r>
              <a:rPr lang="en"/>
              <a:t> marked exits: </a:t>
            </a:r>
            <a:r>
              <a:rPr lang="en"/>
              <a:t>home button in top left corner</a:t>
            </a:r>
            <a:endParaRPr/>
          </a:p>
          <a:p>
            <a:pPr indent="0" lvl="0" marL="0" rtl="0" algn="l">
              <a:spcBef>
                <a:spcPts val="1200"/>
              </a:spcBef>
              <a:spcAft>
                <a:spcPts val="0"/>
              </a:spcAft>
              <a:buNone/>
            </a:pPr>
            <a:r>
              <a:rPr lang="en"/>
              <a:t>Shortcuts: Make another search below search results, Bottom right has an arrow to return to the top of the screen</a:t>
            </a:r>
            <a:endParaRPr/>
          </a:p>
          <a:p>
            <a:pPr indent="0" lvl="0" marL="0" rtl="0" algn="l">
              <a:spcBef>
                <a:spcPts val="1200"/>
              </a:spcBef>
              <a:spcAft>
                <a:spcPts val="0"/>
              </a:spcAft>
              <a:buNone/>
            </a:pPr>
            <a:r>
              <a:rPr lang="en"/>
              <a:t>Precise error messages: yes</a:t>
            </a:r>
            <a:endParaRPr/>
          </a:p>
          <a:p>
            <a:pPr indent="0" lvl="0" marL="0" rtl="0" algn="l">
              <a:spcBef>
                <a:spcPts val="1200"/>
              </a:spcBef>
              <a:spcAft>
                <a:spcPts val="0"/>
              </a:spcAft>
              <a:buNone/>
            </a:pPr>
            <a:r>
              <a:rPr lang="en"/>
              <a:t>Prevent errors: simplistic design and drop-down bar to prevent non existent options</a:t>
            </a:r>
            <a:endParaRPr/>
          </a:p>
          <a:p>
            <a:pPr indent="0" lvl="0" marL="0" rtl="0" algn="l">
              <a:spcBef>
                <a:spcPts val="1200"/>
              </a:spcBef>
              <a:spcAft>
                <a:spcPts val="0"/>
              </a:spcAft>
              <a:buNone/>
            </a:pPr>
            <a:r>
              <a:rPr lang="en"/>
              <a:t>Help and documentation: no</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Microinteractions</a:t>
            </a:r>
            <a:endParaRPr/>
          </a:p>
          <a:p>
            <a:pPr indent="0" lvl="0" marL="0" rtl="0" algn="l">
              <a:spcBef>
                <a:spcPts val="0"/>
              </a:spcBef>
              <a:spcAft>
                <a:spcPts val="0"/>
              </a:spcAft>
              <a:buNone/>
            </a:pPr>
            <a:r>
              <a:rPr lang="en"/>
              <a:t>Final data from users</a:t>
            </a:r>
            <a:endParaRPr/>
          </a:p>
          <a:p>
            <a:pPr indent="0" lvl="0" marL="0" rtl="0" algn="l">
              <a:spcBef>
                <a:spcPts val="0"/>
              </a:spcBef>
              <a:spcAft>
                <a:spcPts val="0"/>
              </a:spcAft>
              <a:buNone/>
            </a:pPr>
            <a:r>
              <a:rPr lang="en"/>
              <a:t>Improvement for Target E(</a:t>
            </a:r>
            <a:r>
              <a:rPr lang="en"/>
              <a:t>efficiency</a:t>
            </a:r>
            <a:r>
              <a:rPr lang="en"/>
              <a:t>)</a:t>
            </a:r>
            <a:endParaRPr/>
          </a:p>
        </p:txBody>
      </p:sp>
      <p:sp>
        <p:nvSpPr>
          <p:cNvPr id="148" name="Google Shape;148;p2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We used microinteractions from as simple as a button to search or to return to the home page, to a </a:t>
            </a:r>
            <a:r>
              <a:rPr lang="en"/>
              <a:t>drop down</a:t>
            </a:r>
            <a:r>
              <a:rPr lang="en"/>
              <a:t> bar to choose between options. We had a form to fill out text, and expanding cards triggered by hovering. We also threw errors when the server had problems reaching the request from the client.</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We achieved our goal of efficiency by turning our product from 3 inputs including current location, writing out the genre, and keywords to 2 inputs, dropdown bar for topic, and a genre input. We also made it open a much more accessible page to find events faster with cards, instead of trying to display an overlay map of Hoboken/NYC area. This overlay map of Hoboken area required individual clicks on each event to learn their names and picture.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 Work</a:t>
            </a:r>
            <a:endParaRPr/>
          </a:p>
        </p:txBody>
      </p:sp>
      <p:sp>
        <p:nvSpPr>
          <p:cNvPr id="154" name="Google Shape;154;p2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next steps would be to call another api to gather </a:t>
            </a:r>
            <a:r>
              <a:rPr lang="en"/>
              <a:t>summaries</a:t>
            </a:r>
            <a:r>
              <a:rPr lang="en"/>
              <a:t> for facilities, as the Yelp API we used did not include this. We would also hope to get the current location of the user through the browser without needing to require the user to input the current location. This would help us build a sorting </a:t>
            </a:r>
            <a:r>
              <a:rPr lang="en"/>
              <a:t>algorithm</a:t>
            </a:r>
            <a:r>
              <a:rPr lang="en"/>
              <a:t> for the user to use including rating, location, closeness to keywords.</a:t>
            </a:r>
            <a:endParaRPr/>
          </a:p>
          <a:p>
            <a:pPr indent="0" lvl="0" marL="0" rtl="0" algn="l">
              <a:spcBef>
                <a:spcPts val="1200"/>
              </a:spcBef>
              <a:spcAft>
                <a:spcPts val="1200"/>
              </a:spcAft>
              <a:buNone/>
            </a:pPr>
            <a:r>
              <a:rPr lang="en"/>
              <a:t>We are unlikely to work more on the project after this is completed. Most of us are busy during the summer with summer internships/research.</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Active Review</a:t>
            </a:r>
            <a:endParaRPr/>
          </a:p>
        </p:txBody>
      </p:sp>
      <p:sp>
        <p:nvSpPr>
          <p:cNvPr id="160" name="Google Shape;160;p2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attempted active reviews by asking individual feedback about certain sections, rather than the project as a whole. This way would get more comments, regardless of the opinion on the overall design, and help </a:t>
            </a:r>
            <a:r>
              <a:rPr lang="en"/>
              <a:t>pinpoint</a:t>
            </a:r>
            <a:r>
              <a:rPr lang="en"/>
              <a:t> which areas were struggling the most. </a:t>
            </a:r>
            <a:endParaRPr/>
          </a:p>
          <a:p>
            <a:pPr indent="0" lvl="0" marL="0" rtl="0" algn="l">
              <a:spcBef>
                <a:spcPts val="1200"/>
              </a:spcBef>
              <a:spcAft>
                <a:spcPts val="1200"/>
              </a:spcAft>
              <a:buNone/>
            </a:pPr>
            <a:r>
              <a:rPr lang="en"/>
              <a:t>We could have improved on our active reviews by following a suggestion from Parnas of getting questions from our population we polled before creating Explore Hoboken. This way we can go outside of the perspective of an author of the </a:t>
            </a:r>
            <a:r>
              <a:rPr lang="en"/>
              <a:t>product, and see what is the important values of a potential user of the product.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Explore Hoboken?</a:t>
            </a:r>
            <a:endParaRPr/>
          </a:p>
        </p:txBody>
      </p:sp>
      <p:sp>
        <p:nvSpPr>
          <p:cNvPr id="71" name="Google Shape;71;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Explore Hoboken is a website that allows users to look for things to do in Hoboken. Whether it be getting something to eat, doing an activity, or finding live entertainment, Explore Hoboken makes it easy.</a:t>
            </a:r>
            <a:endParaRPr sz="1400"/>
          </a:p>
          <a:p>
            <a:pPr indent="0" lvl="0" marL="0" rtl="0" algn="l">
              <a:spcBef>
                <a:spcPts val="1200"/>
              </a:spcBef>
              <a:spcAft>
                <a:spcPts val="1200"/>
              </a:spcAft>
              <a:buNone/>
            </a:pPr>
            <a:r>
              <a:rPr lang="en" sz="1400"/>
              <a:t>If you’re a long time resident, visitor, student, or </a:t>
            </a:r>
            <a:r>
              <a:rPr lang="en" sz="1400"/>
              <a:t>someone</a:t>
            </a:r>
            <a:r>
              <a:rPr lang="en" sz="1400"/>
              <a:t> just passing through, Explore Hoboken can make sure you’re always busy!</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 (</a:t>
            </a:r>
            <a:r>
              <a:rPr lang="en"/>
              <a:t>Efficiency</a:t>
            </a:r>
            <a:r>
              <a:rPr lang="en"/>
              <a:t>)</a:t>
            </a:r>
            <a:endParaRPr/>
          </a:p>
        </p:txBody>
      </p:sp>
      <p:sp>
        <p:nvSpPr>
          <p:cNvPr id="77" name="Google Shape;77;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E we </a:t>
            </a:r>
            <a:r>
              <a:rPr lang="en"/>
              <a:t>have</a:t>
            </a:r>
            <a:r>
              <a:rPr lang="en"/>
              <a:t> chosen to focus in on has been </a:t>
            </a:r>
            <a:r>
              <a:rPr lang="en"/>
              <a:t>Efficiency</a:t>
            </a:r>
            <a:r>
              <a:rPr lang="en"/>
              <a:t>. Our goal in this project is to minimize the time it takes to find events, and choose between them. This requires a fast search system, and a quick simple way to view all options available. This also includes minimizing errors that would slow down the user. We would also make an intuitive UI that requires very limited learning to understand functionality.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Target Population</a:t>
            </a:r>
            <a:endParaRPr/>
          </a:p>
        </p:txBody>
      </p:sp>
      <p:sp>
        <p:nvSpPr>
          <p:cNvPr id="83" name="Google Shape;83;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Our target population consists of younger generations in Hoboken, who are new to the area. This includes Stevens students, young couples new to Hoboken, or out of town visitors looking to explore the city. We expect these populations to have limited time with classes/work/travel and needing the fast possible option available to them.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Preliminary User Survey Results</a:t>
            </a:r>
            <a:endParaRPr/>
          </a:p>
        </p:txBody>
      </p:sp>
      <p:sp>
        <p:nvSpPr>
          <p:cNvPr id="89" name="Google Shape;89;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We had two main sources of information, the Stevens Institute of Technology yearly reports, and the Stute do polling on campus. The Stute offered information on housing numbers of mostly freshmen being on campus, with upperclassmen being in apartments in a </a:t>
            </a:r>
            <a:r>
              <a:rPr lang="en"/>
              <a:t>separate</a:t>
            </a:r>
            <a:r>
              <a:rPr lang="en"/>
              <a:t> </a:t>
            </a:r>
            <a:r>
              <a:rPr lang="en"/>
              <a:t>ecosystem. </a:t>
            </a:r>
            <a:endParaRPr/>
          </a:p>
          <a:p>
            <a:pPr indent="0" lvl="0" marL="0" rtl="0" algn="l">
              <a:spcBef>
                <a:spcPts val="1200"/>
              </a:spcBef>
              <a:spcAft>
                <a:spcPts val="0"/>
              </a:spcAft>
              <a:buNone/>
            </a:pPr>
            <a:r>
              <a:rPr lang="en"/>
              <a:t>The yearly reports from Stevens gave us information on GPA, common clubs including the ultimate frisbee team, and C2GS(computers and gaming society). It also had where students came from, and a large majority of the student population came from outside of the Hoboken/NYC city area.</a:t>
            </a:r>
            <a:endParaRPr/>
          </a:p>
          <a:p>
            <a:pPr indent="0" lvl="0" marL="0" rtl="0" algn="l">
              <a:spcBef>
                <a:spcPts val="1200"/>
              </a:spcBef>
              <a:spcAft>
                <a:spcPts val="0"/>
              </a:spcAft>
              <a:buNone/>
            </a:pPr>
            <a:r>
              <a:rPr lang="en"/>
              <a:t>Our competitors include Google Maps, Trip Advisor, and Hoboken Girl. We hope to beat these competitors with simplicity, as each of these organizations do more than just search for nearby activities, and will likely clog up the screen and take longer to find.</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Persona</a:t>
            </a:r>
            <a:endParaRPr/>
          </a:p>
        </p:txBody>
      </p:sp>
      <p:sp>
        <p:nvSpPr>
          <p:cNvPr id="95" name="Google Shape;95;p1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Cole Gardella</a:t>
            </a:r>
            <a:endParaRPr/>
          </a:p>
          <a:p>
            <a:pPr indent="0" lvl="0" marL="0" rtl="0" algn="l">
              <a:spcBef>
                <a:spcPts val="1200"/>
              </a:spcBef>
              <a:spcAft>
                <a:spcPts val="0"/>
              </a:spcAft>
              <a:buNone/>
            </a:pPr>
            <a:r>
              <a:rPr lang="en"/>
              <a:t>⦁	Graduated from Newark Charter High school.</a:t>
            </a:r>
            <a:endParaRPr/>
          </a:p>
          <a:p>
            <a:pPr indent="0" lvl="0" marL="0" rtl="0" algn="l">
              <a:spcBef>
                <a:spcPts val="1200"/>
              </a:spcBef>
              <a:spcAft>
                <a:spcPts val="0"/>
              </a:spcAft>
              <a:buNone/>
            </a:pPr>
            <a:r>
              <a:rPr lang="en"/>
              <a:t>⦁	Incoming freshman at Stevens with a 3.9 GPA, Captain of his </a:t>
            </a:r>
            <a:r>
              <a:rPr lang="en"/>
              <a:t>high school</a:t>
            </a:r>
            <a:r>
              <a:rPr lang="en"/>
              <a:t> Ultimate Frisbee team, and a huge Slay the Spire (the video-game) nerd.</a:t>
            </a:r>
            <a:endParaRPr/>
          </a:p>
          <a:p>
            <a:pPr indent="0" lvl="0" marL="0" rtl="0" algn="l">
              <a:spcBef>
                <a:spcPts val="1200"/>
              </a:spcBef>
              <a:spcAft>
                <a:spcPts val="0"/>
              </a:spcAft>
              <a:buNone/>
            </a:pPr>
            <a:r>
              <a:rPr lang="en"/>
              <a:t>⦁	Unfamiliar with Hoboken</a:t>
            </a:r>
            <a:endParaRPr/>
          </a:p>
          <a:p>
            <a:pPr indent="0" lvl="0" marL="0" rtl="0" algn="l">
              <a:spcBef>
                <a:spcPts val="1200"/>
              </a:spcBef>
              <a:spcAft>
                <a:spcPts val="0"/>
              </a:spcAft>
              <a:buNone/>
            </a:pPr>
            <a:r>
              <a:rPr lang="en"/>
              <a:t>⦁	Does not have many upperclassmen friends</a:t>
            </a:r>
            <a:endParaRPr/>
          </a:p>
          <a:p>
            <a:pPr indent="0" lvl="0" marL="0" rtl="0" algn="l">
              <a:spcBef>
                <a:spcPts val="1200"/>
              </a:spcBef>
              <a:spcAft>
                <a:spcPts val="0"/>
              </a:spcAft>
              <a:buNone/>
            </a:pPr>
            <a:r>
              <a:rPr lang="en"/>
              <a:t>⦁	Always hears him say: “I don’t know what to do”</a:t>
            </a:r>
            <a:endParaRPr/>
          </a:p>
          <a:p>
            <a:pPr indent="0" lvl="0" marL="0" rtl="0" algn="l">
              <a:spcBef>
                <a:spcPts val="1200"/>
              </a:spcBef>
              <a:spcAft>
                <a:spcPts val="0"/>
              </a:spcAft>
              <a:buNone/>
            </a:pPr>
            <a:r>
              <a:rPr lang="en"/>
              <a:t>Motivation for website is intense schedule and want and figuring out plans </a:t>
            </a:r>
            <a:r>
              <a:rPr lang="en"/>
              <a:t>faster</a:t>
            </a:r>
            <a:r>
              <a:rPr lang="en"/>
              <a:t> than other sources.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ctr">
              <a:spcBef>
                <a:spcPts val="1200"/>
              </a:spcBef>
              <a:spcAft>
                <a:spcPts val="1200"/>
              </a:spcAft>
              <a:buNone/>
            </a:pPr>
            <a:r>
              <a:t/>
            </a:r>
            <a:endParaRPr/>
          </a:p>
        </p:txBody>
      </p:sp>
      <p:pic>
        <p:nvPicPr>
          <p:cNvPr id="96" name="Google Shape;96;p18"/>
          <p:cNvPicPr preferRelativeResize="0"/>
          <p:nvPr/>
        </p:nvPicPr>
        <p:blipFill>
          <a:blip r:embed="rId3">
            <a:alphaModFix/>
          </a:blip>
          <a:stretch>
            <a:fillRect/>
          </a:stretch>
        </p:blipFill>
        <p:spPr>
          <a:xfrm>
            <a:off x="508400" y="1831575"/>
            <a:ext cx="2153270" cy="14373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First Iteration</a:t>
            </a:r>
            <a:endParaRPr/>
          </a:p>
        </p:txBody>
      </p:sp>
      <p:sp>
        <p:nvSpPr>
          <p:cNvPr id="102" name="Google Shape;102;p1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first design was very similar to Google Maps, where the display would show on a map. It would require inputs on type of event, location, and </a:t>
            </a:r>
            <a:r>
              <a:rPr lang="en"/>
              <a:t>keywords to search for. It would then display an overlay of the map, that would pop up with individual activity results when clicked on.</a:t>
            </a:r>
            <a:endParaRPr/>
          </a:p>
          <a:p>
            <a:pPr indent="0" lvl="0" marL="0" rtl="0" algn="l">
              <a:spcBef>
                <a:spcPts val="1200"/>
              </a:spcBef>
              <a:spcAft>
                <a:spcPts val="1200"/>
              </a:spcAft>
              <a:buNone/>
            </a:pPr>
            <a:r>
              <a:rPr lang="en"/>
              <a:t>We measure the speed it takes to search. The user needs to be able to look at multiple options for the topic and make an informed decision based upon the information given.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 Feedback</a:t>
            </a:r>
            <a:endParaRPr/>
          </a:p>
        </p:txBody>
      </p:sp>
      <p:sp>
        <p:nvSpPr>
          <p:cNvPr id="108" name="Google Shape;108;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We talked to 5 Stevens students for </a:t>
            </a:r>
            <a:r>
              <a:rPr lang="en"/>
              <a:t>our</a:t>
            </a:r>
            <a:r>
              <a:rPr lang="en"/>
              <a:t> initial feedback study. We </a:t>
            </a:r>
            <a:r>
              <a:rPr lang="en"/>
              <a:t>received</a:t>
            </a:r>
            <a:r>
              <a:rPr lang="en"/>
              <a:t> feedback that our initial testing design was cluttered. It was hard to tell the information in an organized manner. We also </a:t>
            </a:r>
            <a:r>
              <a:rPr lang="en"/>
              <a:t>received</a:t>
            </a:r>
            <a:r>
              <a:rPr lang="en"/>
              <a:t> feedback about the amount of work required to input a single request. Having to input an area, a type of event, and keywords was more complicated than it should have been. It was also hard to preview options easily, as you had to individually click on the options below to read more </a:t>
            </a:r>
            <a:r>
              <a:rPr lang="en"/>
              <a:t>about</a:t>
            </a:r>
            <a:r>
              <a:rPr lang="en"/>
              <a:t> them, instead of them displaying easily all together.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Iterations</a:t>
            </a:r>
            <a:endParaRPr/>
          </a:p>
        </p:txBody>
      </p:sp>
      <p:sp>
        <p:nvSpPr>
          <p:cNvPr id="114" name="Google Shape;114;p21"/>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400"/>
              <a:t>Iteration 2</a:t>
            </a:r>
            <a:endParaRPr b="1" sz="1400"/>
          </a:p>
          <a:p>
            <a:pPr indent="0" lvl="0" marL="0" rtl="0" algn="l">
              <a:spcBef>
                <a:spcPts val="1200"/>
              </a:spcBef>
              <a:spcAft>
                <a:spcPts val="1200"/>
              </a:spcAft>
              <a:buNone/>
            </a:pPr>
            <a:r>
              <a:rPr lang="en"/>
              <a:t>We had 5 </a:t>
            </a:r>
            <a:r>
              <a:rPr lang="en"/>
              <a:t>members</a:t>
            </a:r>
            <a:r>
              <a:rPr lang="en"/>
              <a:t> test out this iteration of the website. The main feedback we </a:t>
            </a:r>
            <a:r>
              <a:rPr lang="en"/>
              <a:t>received was the lack of professional look. We hoped to change this in the upcoming iteration. We also hoped to show a better preview on the cards for the activity, since currently we had a temporary message in place, as our API did not have a summary on the topic in place. Our website was also not interactive and acted like a form submitting, and we hoped to change that in our future iterations.</a:t>
            </a:r>
            <a:endParaRPr/>
          </a:p>
        </p:txBody>
      </p:sp>
      <p:pic>
        <p:nvPicPr>
          <p:cNvPr id="115" name="Google Shape;115;p21"/>
          <p:cNvPicPr preferRelativeResize="0"/>
          <p:nvPr/>
        </p:nvPicPr>
        <p:blipFill>
          <a:blip r:embed="rId3">
            <a:alphaModFix/>
          </a:blip>
          <a:stretch>
            <a:fillRect/>
          </a:stretch>
        </p:blipFill>
        <p:spPr>
          <a:xfrm>
            <a:off x="0" y="1451075"/>
            <a:ext cx="4572001" cy="1120675"/>
          </a:xfrm>
          <a:prstGeom prst="rect">
            <a:avLst/>
          </a:prstGeom>
          <a:noFill/>
          <a:ln>
            <a:noFill/>
          </a:ln>
        </p:spPr>
      </p:pic>
      <p:pic>
        <p:nvPicPr>
          <p:cNvPr id="116" name="Google Shape;116;p21"/>
          <p:cNvPicPr preferRelativeResize="0"/>
          <p:nvPr/>
        </p:nvPicPr>
        <p:blipFill>
          <a:blip r:embed="rId4">
            <a:alphaModFix/>
          </a:blip>
          <a:stretch>
            <a:fillRect/>
          </a:stretch>
        </p:blipFill>
        <p:spPr>
          <a:xfrm>
            <a:off x="212813" y="2854974"/>
            <a:ext cx="3904323" cy="14484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